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8"/>
  </p:notesMasterIdLst>
  <p:sldIdLst>
    <p:sldId id="555" r:id="rId3"/>
    <p:sldId id="510" r:id="rId4"/>
    <p:sldId id="538" r:id="rId5"/>
    <p:sldId id="539" r:id="rId6"/>
    <p:sldId id="472" r:id="rId7"/>
    <p:sldId id="541" r:id="rId8"/>
    <p:sldId id="542" r:id="rId9"/>
    <p:sldId id="523" r:id="rId10"/>
    <p:sldId id="544" r:id="rId11"/>
    <p:sldId id="543" r:id="rId12"/>
    <p:sldId id="554" r:id="rId13"/>
    <p:sldId id="552" r:id="rId14"/>
    <p:sldId id="507" r:id="rId15"/>
    <p:sldId id="556" r:id="rId16"/>
    <p:sldId id="557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楷体" pitchFamily="49" charset="-122"/>
      <p:regular r:id="rId24"/>
    </p:embeddedFont>
    <p:embeddedFont>
      <p:font typeface="幼圆" pitchFamily="49" charset="-122"/>
      <p:regular r:id="rId25"/>
    </p:embeddedFont>
    <p:embeddedFont>
      <p:font typeface="微软雅黑" pitchFamily="34" charset="-122"/>
      <p:regular r:id="rId26"/>
      <p:bold r:id="rId27"/>
    </p:embeddedFont>
    <p:embeddedFont>
      <p:font typeface="Cambria Math" pitchFamily="18" charset="0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45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29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4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80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490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82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24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90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6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6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65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5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916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49251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6522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69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06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6739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710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873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8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54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2603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19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5307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70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60605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3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8092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7519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3731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4674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0176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7331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5801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6802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807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267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90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0321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31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23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32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54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8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测量并计算体积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03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05388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3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423935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测量并计算体积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7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F7E39C7-9D0A-4940-88DB-68E604F62628}"/>
              </a:ext>
            </a:extLst>
          </p:cNvPr>
          <p:cNvSpPr/>
          <p:nvPr/>
        </p:nvSpPr>
        <p:spPr>
          <a:xfrm>
            <a:off x="818520" y="2176284"/>
            <a:ext cx="53376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体积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3.14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×(4÷2)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×5+3.14×(8÷2)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×5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=62.8+251.2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=314(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JJS70.eps" descr="id:2147507937;FounderCES">
            <a:extLst>
              <a:ext uri="{FF2B5EF4-FFF2-40B4-BE49-F238E27FC236}">
                <a16:creationId xmlns="" xmlns:a16="http://schemas.microsoft.com/office/drawing/2014/main" id="{F75D4B56-3670-48DC-B492-7AF27E5101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44208" y="1779662"/>
            <a:ext cx="1883608" cy="185950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82FB737-AAC0-489F-9938-C121DC77474C}"/>
              </a:ext>
            </a:extLst>
          </p:cNvPr>
          <p:cNvSpPr/>
          <p:nvPr/>
        </p:nvSpPr>
        <p:spPr>
          <a:xfrm>
            <a:off x="323528" y="267494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个铁质零件是由两个圆柱组成的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如右图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它们的高都是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底面直径分别是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厘米和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它的体积是多少立方厘米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如果每立方厘米的铁质零件重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那么这个铁质零件重多少千克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95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F7E39C7-9D0A-4940-88DB-68E604F62628}"/>
              </a:ext>
            </a:extLst>
          </p:cNvPr>
          <p:cNvSpPr/>
          <p:nvPr/>
        </p:nvSpPr>
        <p:spPr>
          <a:xfrm>
            <a:off x="683568" y="1995686"/>
            <a:ext cx="81139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质量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314×7.8=2449.2(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2449.2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=2.4492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它的体积是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314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立方厘米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铁质零件重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2.4492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8" name="JJS70.eps" descr="id:2147507937;FounderCES">
            <a:extLst>
              <a:ext uri="{FF2B5EF4-FFF2-40B4-BE49-F238E27FC236}">
                <a16:creationId xmlns="" xmlns:a16="http://schemas.microsoft.com/office/drawing/2014/main" id="{F75D4B56-3670-48DC-B492-7AF27E51013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444208" y="1779662"/>
            <a:ext cx="1883608" cy="185950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82FB737-AAC0-489F-9938-C121DC77474C}"/>
              </a:ext>
            </a:extLst>
          </p:cNvPr>
          <p:cNvSpPr/>
          <p:nvPr/>
        </p:nvSpPr>
        <p:spPr>
          <a:xfrm>
            <a:off x="323528" y="267494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个铁质零件是由两个圆柱组成的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如右图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它们的高都是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底面直径分别是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厘米和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它的体积是多少立方厘米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如果每立方厘米的铁质零件重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那么这个铁质零件重多少千克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5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A6DC8FA-C19A-49FB-B813-628241302DA1}"/>
              </a:ext>
            </a:extLst>
          </p:cNvPr>
          <p:cNvSpPr/>
          <p:nvPr/>
        </p:nvSpPr>
        <p:spPr>
          <a:xfrm>
            <a:off x="251520" y="339502"/>
            <a:ext cx="859448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个底面积相等的圆柱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一个高为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4.5dm,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81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dm</a:t>
            </a:r>
            <a:r>
              <a:rPr lang="en-US" altLang="zh-CN" sz="2800" b="1" baseline="30000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。另一个高为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3dm,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它的体积是多少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1FF6A81-9E9C-445E-AD3A-FC28942FA3A2}"/>
              </a:ext>
            </a:extLst>
          </p:cNvPr>
          <p:cNvSpPr/>
          <p:nvPr/>
        </p:nvSpPr>
        <p:spPr>
          <a:xfrm>
            <a:off x="2195736" y="1406262"/>
            <a:ext cx="5184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647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81÷4.5×3</a:t>
            </a:r>
          </a:p>
          <a:p>
            <a:pPr indent="266647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 18×3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647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 54(dm</a:t>
            </a:r>
            <a:r>
              <a:rPr lang="en-US" altLang="zh-CN" sz="2800" b="1" baseline="30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另一个圆柱的体积是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54dm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90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99B170F-3EF8-4113-A435-E3059B88CDE7}"/>
              </a:ext>
            </a:extLst>
          </p:cNvPr>
          <p:cNvSpPr/>
          <p:nvPr/>
        </p:nvSpPr>
        <p:spPr>
          <a:xfrm>
            <a:off x="1115616" y="2139702"/>
            <a:ext cx="667319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利用圆柱的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表面积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或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体积公式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计算并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解决问题时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要注意数据的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单位是否统一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如果单位不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统一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在计算中一定要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先将单位统一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再进行计算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15816" y="1707654"/>
            <a:ext cx="4464496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：第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35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</a:t>
            </a:r>
            <a:endParaRPr lang="en-US" altLang="zh-CN" sz="32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950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25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11710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1979712" y="1573756"/>
            <a:ext cx="2953170" cy="1358034"/>
            <a:chOff x="539553" y="1453529"/>
            <a:chExt cx="2953170" cy="135803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51986"/>
                <a:gd name="adj2" fmla="val 54801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809750" y="1753981"/>
              <a:ext cx="2412775" cy="8679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buNone/>
              </a:pPr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怎样</a:t>
              </a:r>
              <a:r>
                <a:rPr lang="zh-CN" altLang="zh-CN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求右面罐头盒的体积。</a:t>
              </a:r>
            </a:p>
          </p:txBody>
        </p:sp>
      </p:grpSp>
      <p:sp>
        <p:nvSpPr>
          <p:cNvPr id="2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10918DD-64E4-4D3B-AD9F-EEFDB546537E}"/>
              </a:ext>
            </a:extLst>
          </p:cNvPr>
          <p:cNvGrpSpPr/>
          <p:nvPr/>
        </p:nvGrpSpPr>
        <p:grpSpPr>
          <a:xfrm>
            <a:off x="5440925" y="483518"/>
            <a:ext cx="3451555" cy="3071200"/>
            <a:chOff x="4992687" y="705682"/>
            <a:chExt cx="3451555" cy="3071200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3CEBA4E8-6F60-4BDB-B348-981F36423394}"/>
                </a:ext>
              </a:extLst>
            </p:cNvPr>
            <p:cNvSpPr/>
            <p:nvPr/>
          </p:nvSpPr>
          <p:spPr>
            <a:xfrm>
              <a:off x="6848933" y="1740774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单位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厘米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A803CF1B-2422-4E30-9778-62A8E89C9872}"/>
                </a:ext>
              </a:extLst>
            </p:cNvPr>
            <p:cNvGrpSpPr/>
            <p:nvPr/>
          </p:nvGrpSpPr>
          <p:grpSpPr>
            <a:xfrm>
              <a:off x="4992687" y="705682"/>
              <a:ext cx="2778088" cy="3071200"/>
              <a:chOff x="4818100" y="527746"/>
              <a:chExt cx="2778088" cy="3071200"/>
            </a:xfrm>
          </p:grpSpPr>
          <p:sp>
            <p:nvSpPr>
              <p:cNvPr id="32" name="Text Box 10">
                <a:extLst>
                  <a:ext uri="{FF2B5EF4-FFF2-40B4-BE49-F238E27FC236}">
                    <a16:creationId xmlns="" xmlns:a16="http://schemas.microsoft.com/office/drawing/2014/main" id="{50FC009E-7A70-4B98-9F7C-C7B19A97D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3823" y="1006078"/>
                <a:ext cx="1782365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Text Box 18">
                <a:extLst>
                  <a:ext uri="{FF2B5EF4-FFF2-40B4-BE49-F238E27FC236}">
                    <a16:creationId xmlns="" xmlns:a16="http://schemas.microsoft.com/office/drawing/2014/main" id="{E816935B-2684-44CB-A4D1-2F1F695060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8217" y="1168003"/>
                <a:ext cx="184731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pic>
            <p:nvPicPr>
              <p:cNvPr id="34" name="J10.eps" descr="id:2147507807;FounderCES">
                <a:extLst>
                  <a:ext uri="{FF2B5EF4-FFF2-40B4-BE49-F238E27FC236}">
                    <a16:creationId xmlns="" xmlns:a16="http://schemas.microsoft.com/office/drawing/2014/main" id="{EBFA0E48-3C3D-4B8B-A0AD-578301FAA9A9}"/>
                  </a:ext>
                </a:extLst>
              </p:cNvPr>
              <p:cNvPicPr/>
              <p:nvPr/>
            </p:nvPicPr>
            <p:blipFill rotWithShape="1">
              <a:blip r:embed="rId6"/>
              <a:srcRect t="87155"/>
              <a:stretch/>
            </p:blipFill>
            <p:spPr>
              <a:xfrm>
                <a:off x="5046532" y="3298864"/>
                <a:ext cx="1658473" cy="300082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="" xmlns:a16="http://schemas.microsoft.com/office/drawing/2014/main" id="{3B75E45A-DA8A-4AA1-AE80-D6A75A173E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96" r="17319" b="9451"/>
              <a:stretch/>
            </p:blipFill>
            <p:spPr>
              <a:xfrm>
                <a:off x="4818100" y="527746"/>
                <a:ext cx="1872208" cy="2826167"/>
              </a:xfrm>
              <a:prstGeom prst="rect">
                <a:avLst/>
              </a:prstGeom>
            </p:spPr>
          </p:pic>
          <p:pic>
            <p:nvPicPr>
              <p:cNvPr id="36" name="J10.eps" descr="id:2147507807;FounderCES">
                <a:extLst>
                  <a:ext uri="{FF2B5EF4-FFF2-40B4-BE49-F238E27FC236}">
                    <a16:creationId xmlns="" xmlns:a16="http://schemas.microsoft.com/office/drawing/2014/main" id="{C80C922E-DE43-4947-9150-37CF76EFEE71}"/>
                  </a:ext>
                </a:extLst>
              </p:cNvPr>
              <p:cNvPicPr/>
              <p:nvPr/>
            </p:nvPicPr>
            <p:blipFill rotWithShape="1">
              <a:blip r:embed="rId6"/>
              <a:srcRect l="78675" r="2801" b="23174"/>
              <a:stretch/>
            </p:blipFill>
            <p:spPr>
              <a:xfrm>
                <a:off x="6331429" y="1382420"/>
                <a:ext cx="346788" cy="1895232"/>
              </a:xfrm>
              <a:prstGeom prst="rect">
                <a:avLst/>
              </a:prstGeom>
            </p:spPr>
          </p:pic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BEC2FBF3-D182-4D55-8BE7-8ABF33661035}"/>
                </a:ext>
              </a:extLst>
            </p:cNvPr>
            <p:cNvSpPr/>
            <p:nvPr/>
          </p:nvSpPr>
          <p:spPr>
            <a:xfrm>
              <a:off x="5542698" y="2507972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</a:rPr>
                <a:t>罐  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10918DD-64E4-4D3B-AD9F-EEFDB546537E}"/>
              </a:ext>
            </a:extLst>
          </p:cNvPr>
          <p:cNvGrpSpPr/>
          <p:nvPr/>
        </p:nvGrpSpPr>
        <p:grpSpPr>
          <a:xfrm>
            <a:off x="5440925" y="483518"/>
            <a:ext cx="3451555" cy="3071200"/>
            <a:chOff x="4992687" y="705682"/>
            <a:chExt cx="3451555" cy="30712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3CEBA4E8-6F60-4BDB-B348-981F36423394}"/>
                </a:ext>
              </a:extLst>
            </p:cNvPr>
            <p:cNvSpPr/>
            <p:nvPr/>
          </p:nvSpPr>
          <p:spPr>
            <a:xfrm>
              <a:off x="6848933" y="1740774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单位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厘米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A803CF1B-2422-4E30-9778-62A8E89C9872}"/>
                </a:ext>
              </a:extLst>
            </p:cNvPr>
            <p:cNvGrpSpPr/>
            <p:nvPr/>
          </p:nvGrpSpPr>
          <p:grpSpPr>
            <a:xfrm>
              <a:off x="4992687" y="705682"/>
              <a:ext cx="2778088" cy="3071200"/>
              <a:chOff x="4818100" y="527746"/>
              <a:chExt cx="2778088" cy="3071200"/>
            </a:xfrm>
          </p:grpSpPr>
          <p:sp>
            <p:nvSpPr>
              <p:cNvPr id="39" name="Text Box 10">
                <a:extLst>
                  <a:ext uri="{FF2B5EF4-FFF2-40B4-BE49-F238E27FC236}">
                    <a16:creationId xmlns="" xmlns:a16="http://schemas.microsoft.com/office/drawing/2014/main" id="{50FC009E-7A70-4B98-9F7C-C7B19A97D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3823" y="1006078"/>
                <a:ext cx="1782365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46" name="Text Box 18">
                <a:extLst>
                  <a:ext uri="{FF2B5EF4-FFF2-40B4-BE49-F238E27FC236}">
                    <a16:creationId xmlns="" xmlns:a16="http://schemas.microsoft.com/office/drawing/2014/main" id="{E816935B-2684-44CB-A4D1-2F1F695060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8217" y="1168003"/>
                <a:ext cx="184731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pic>
            <p:nvPicPr>
              <p:cNvPr id="19" name="J10.eps" descr="id:2147507807;FounderCES">
                <a:extLst>
                  <a:ext uri="{FF2B5EF4-FFF2-40B4-BE49-F238E27FC236}">
                    <a16:creationId xmlns="" xmlns:a16="http://schemas.microsoft.com/office/drawing/2014/main" id="{EBFA0E48-3C3D-4B8B-A0AD-578301FAA9A9}"/>
                  </a:ext>
                </a:extLst>
              </p:cNvPr>
              <p:cNvPicPr/>
              <p:nvPr/>
            </p:nvPicPr>
            <p:blipFill rotWithShape="1">
              <a:blip r:embed="rId2"/>
              <a:srcRect t="87155"/>
              <a:stretch/>
            </p:blipFill>
            <p:spPr>
              <a:xfrm>
                <a:off x="5046532" y="3298864"/>
                <a:ext cx="1658473" cy="300082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3B75E45A-DA8A-4AA1-AE80-D6A75A173E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96" r="17319" b="9451"/>
              <a:stretch/>
            </p:blipFill>
            <p:spPr>
              <a:xfrm>
                <a:off x="4818100" y="527746"/>
                <a:ext cx="1872208" cy="2826167"/>
              </a:xfrm>
              <a:prstGeom prst="rect">
                <a:avLst/>
              </a:prstGeom>
            </p:spPr>
          </p:pic>
          <p:pic>
            <p:nvPicPr>
              <p:cNvPr id="23" name="J10.eps" descr="id:2147507807;FounderCES">
                <a:extLst>
                  <a:ext uri="{FF2B5EF4-FFF2-40B4-BE49-F238E27FC236}">
                    <a16:creationId xmlns="" xmlns:a16="http://schemas.microsoft.com/office/drawing/2014/main" id="{C80C922E-DE43-4947-9150-37CF76EFEE71}"/>
                  </a:ext>
                </a:extLst>
              </p:cNvPr>
              <p:cNvPicPr/>
              <p:nvPr/>
            </p:nvPicPr>
            <p:blipFill rotWithShape="1">
              <a:blip r:embed="rId2"/>
              <a:srcRect l="78675" r="2801" b="23174"/>
              <a:stretch/>
            </p:blipFill>
            <p:spPr>
              <a:xfrm>
                <a:off x="6331429" y="1382420"/>
                <a:ext cx="346788" cy="1895232"/>
              </a:xfrm>
              <a:prstGeom prst="rect">
                <a:avLst/>
              </a:prstGeom>
            </p:spPr>
          </p:pic>
        </p:grp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BEC2FBF3-D182-4D55-8BE7-8ABF33661035}"/>
                </a:ext>
              </a:extLst>
            </p:cNvPr>
            <p:cNvSpPr/>
            <p:nvPr/>
          </p:nvSpPr>
          <p:spPr>
            <a:xfrm>
              <a:off x="5542698" y="2507972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</a:rPr>
                <a:t>罐  头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75515A6-8EF2-492B-9B8B-F68B9FE16FA0}"/>
              </a:ext>
            </a:extLst>
          </p:cNvPr>
          <p:cNvSpPr/>
          <p:nvPr/>
        </p:nvSpPr>
        <p:spPr>
          <a:xfrm>
            <a:off x="683568" y="1347614"/>
            <a:ext cx="4230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因为已知罐头盒的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底面直径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我们可以先求出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再直接利用圆柱的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公式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V=</a:t>
            </a:r>
            <a:r>
              <a:rPr lang="en-US" altLang="zh-CN" sz="2800" b="1" i="1" dirty="0" err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Sh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来求圆柱形罐头盒的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04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19F6B02B-38EC-49B1-9459-F35EA5DB4B07}"/>
                  </a:ext>
                </a:extLst>
              </p:cNvPr>
              <p:cNvSpPr/>
              <p:nvPr/>
            </p:nvSpPr>
            <p:spPr>
              <a:xfrm>
                <a:off x="179512" y="979081"/>
                <a:ext cx="5544616" cy="2312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4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400" b="1" i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400" b="1" i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=78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平方厘米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400" b="1" i="1" dirty="0" err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Sh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78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5×10=785(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立方厘米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右面罐头盒的体积是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785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立方厘米。</a:t>
                </a:r>
              </a:p>
            </p:txBody>
          </p:sp>
        </mc:Choice>
        <mc:Fallback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9F6B02B-38EC-49B1-9459-F35EA5DB4B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79081"/>
                <a:ext cx="5544616" cy="2312749"/>
              </a:xfrm>
              <a:prstGeom prst="rect">
                <a:avLst/>
              </a:prstGeom>
              <a:blipFill rotWithShape="1">
                <a:blip r:embed="rId2"/>
                <a:stretch>
                  <a:fillRect r="-3846" b="-1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10918DD-64E4-4D3B-AD9F-EEFDB546537E}"/>
              </a:ext>
            </a:extLst>
          </p:cNvPr>
          <p:cNvGrpSpPr/>
          <p:nvPr/>
        </p:nvGrpSpPr>
        <p:grpSpPr>
          <a:xfrm>
            <a:off x="5440925" y="483518"/>
            <a:ext cx="3451555" cy="3071200"/>
            <a:chOff x="4992687" y="705682"/>
            <a:chExt cx="3451555" cy="3071200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3CEBA4E8-6F60-4BDB-B348-981F36423394}"/>
                </a:ext>
              </a:extLst>
            </p:cNvPr>
            <p:cNvSpPr/>
            <p:nvPr/>
          </p:nvSpPr>
          <p:spPr>
            <a:xfrm>
              <a:off x="6848933" y="1740774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单位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厘米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A803CF1B-2422-4E30-9778-62A8E89C9872}"/>
                </a:ext>
              </a:extLst>
            </p:cNvPr>
            <p:cNvGrpSpPr/>
            <p:nvPr/>
          </p:nvGrpSpPr>
          <p:grpSpPr>
            <a:xfrm>
              <a:off x="4992687" y="705682"/>
              <a:ext cx="2778088" cy="3071200"/>
              <a:chOff x="4818100" y="527746"/>
              <a:chExt cx="2778088" cy="3071200"/>
            </a:xfrm>
          </p:grpSpPr>
          <p:sp>
            <p:nvSpPr>
              <p:cNvPr id="27" name="Text Box 10">
                <a:extLst>
                  <a:ext uri="{FF2B5EF4-FFF2-40B4-BE49-F238E27FC236}">
                    <a16:creationId xmlns="" xmlns:a16="http://schemas.microsoft.com/office/drawing/2014/main" id="{50FC009E-7A70-4B98-9F7C-C7B19A97D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3823" y="1006078"/>
                <a:ext cx="1782365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28" name="Text Box 18">
                <a:extLst>
                  <a:ext uri="{FF2B5EF4-FFF2-40B4-BE49-F238E27FC236}">
                    <a16:creationId xmlns="" xmlns:a16="http://schemas.microsoft.com/office/drawing/2014/main" id="{E816935B-2684-44CB-A4D1-2F1F695060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8217" y="1168003"/>
                <a:ext cx="184731" cy="300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350">
                  <a:latin typeface="Arial" panose="020B0604020202020204" pitchFamily="34" charset="0"/>
                </a:endParaRPr>
              </a:p>
            </p:txBody>
          </p:sp>
          <p:pic>
            <p:nvPicPr>
              <p:cNvPr id="29" name="J10.eps" descr="id:2147507807;FounderCES">
                <a:extLst>
                  <a:ext uri="{FF2B5EF4-FFF2-40B4-BE49-F238E27FC236}">
                    <a16:creationId xmlns="" xmlns:a16="http://schemas.microsoft.com/office/drawing/2014/main" id="{EBFA0E48-3C3D-4B8B-A0AD-578301FAA9A9}"/>
                  </a:ext>
                </a:extLst>
              </p:cNvPr>
              <p:cNvPicPr/>
              <p:nvPr/>
            </p:nvPicPr>
            <p:blipFill rotWithShape="1">
              <a:blip r:embed="rId5"/>
              <a:srcRect t="87155"/>
              <a:stretch/>
            </p:blipFill>
            <p:spPr>
              <a:xfrm>
                <a:off x="5046532" y="3298864"/>
                <a:ext cx="1658473" cy="300082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="" xmlns:a16="http://schemas.microsoft.com/office/drawing/2014/main" id="{3B75E45A-DA8A-4AA1-AE80-D6A75A173E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96" r="17319" b="9451"/>
              <a:stretch/>
            </p:blipFill>
            <p:spPr>
              <a:xfrm>
                <a:off x="4818100" y="527746"/>
                <a:ext cx="1872208" cy="2826167"/>
              </a:xfrm>
              <a:prstGeom prst="rect">
                <a:avLst/>
              </a:prstGeom>
            </p:spPr>
          </p:pic>
          <p:pic>
            <p:nvPicPr>
              <p:cNvPr id="31" name="J10.eps" descr="id:2147507807;FounderCES">
                <a:extLst>
                  <a:ext uri="{FF2B5EF4-FFF2-40B4-BE49-F238E27FC236}">
                    <a16:creationId xmlns="" xmlns:a16="http://schemas.microsoft.com/office/drawing/2014/main" id="{C80C922E-DE43-4947-9150-37CF76EFEE71}"/>
                  </a:ext>
                </a:extLst>
              </p:cNvPr>
              <p:cNvPicPr/>
              <p:nvPr/>
            </p:nvPicPr>
            <p:blipFill rotWithShape="1">
              <a:blip r:embed="rId5"/>
              <a:srcRect l="78675" r="2801" b="23174"/>
              <a:stretch/>
            </p:blipFill>
            <p:spPr>
              <a:xfrm>
                <a:off x="6331429" y="1382420"/>
                <a:ext cx="346788" cy="1895232"/>
              </a:xfrm>
              <a:prstGeom prst="rect">
                <a:avLst/>
              </a:prstGeom>
            </p:spPr>
          </p:pic>
        </p:grp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BEC2FBF3-D182-4D55-8BE7-8ABF33661035}"/>
                </a:ext>
              </a:extLst>
            </p:cNvPr>
            <p:cNvSpPr/>
            <p:nvPr/>
          </p:nvSpPr>
          <p:spPr>
            <a:xfrm>
              <a:off x="5542698" y="2507972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</a:rPr>
                <a:t>罐  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855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C596EA5-99B4-4208-8CB6-4065232D13D9}"/>
              </a:ext>
            </a:extLst>
          </p:cNvPr>
          <p:cNvSpPr txBox="1"/>
          <p:nvPr/>
        </p:nvSpPr>
        <p:spPr>
          <a:xfrm>
            <a:off x="500999" y="1181114"/>
            <a:ext cx="379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3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793A1F-256C-4F31-99A3-0CD14A5FB7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125" b="69750" l="2000" r="20750">
                        <a14:foregroundMark x1="2000" y1="44250" x2="6250" y2="54375"/>
                        <a14:foregroundMark x1="6250" y1="54375" x2="7375" y2="63750"/>
                        <a14:foregroundMark x1="7375" y1="63750" x2="15875" y2="67375"/>
                        <a14:foregroundMark x1="15875" y1="67375" x2="20125" y2="58125"/>
                        <a14:foregroundMark x1="20125" y1="58125" x2="20750" y2="48750"/>
                        <a14:foregroundMark x1="20750" y1="48750" x2="17250" y2="41000"/>
                        <a14:foregroundMark x1="7375" y1="48375" x2="9500" y2="58000"/>
                        <a14:foregroundMark x1="9500" y1="58000" x2="9250" y2="59000"/>
                        <a14:foregroundMark x1="7125" y1="51750" x2="8250" y2="54125"/>
                        <a14:foregroundMark x1="2250" y1="59000" x2="4375" y2="68375"/>
                        <a14:foregroundMark x1="4375" y1="68375" x2="13625" y2="69750"/>
                        <a14:foregroundMark x1="13625" y1="69750" x2="17875" y2="68375"/>
                        <a14:foregroundMark x1="20500" y1="44250" x2="20500" y2="47250"/>
                        <a14:foregroundMark x1="20125" y1="41625" x2="20500" y2="4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961" r="79400" b="27600"/>
          <a:stretch/>
        </p:blipFill>
        <p:spPr>
          <a:xfrm>
            <a:off x="6372200" y="1059582"/>
            <a:ext cx="1584176" cy="2802143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7149485-EE30-48EB-A348-76D994654B84}"/>
              </a:ext>
            </a:extLst>
          </p:cNvPr>
          <p:cNvGrpSpPr/>
          <p:nvPr/>
        </p:nvGrpSpPr>
        <p:grpSpPr>
          <a:xfrm flipH="1">
            <a:off x="755576" y="1337587"/>
            <a:ext cx="4608512" cy="2161008"/>
            <a:chOff x="5606659" y="3172634"/>
            <a:chExt cx="5793895" cy="3017828"/>
          </a:xfrm>
        </p:grpSpPr>
        <p:sp>
          <p:nvSpPr>
            <p:cNvPr id="15" name="云形标注 3">
              <a:extLst>
                <a:ext uri="{FF2B5EF4-FFF2-40B4-BE49-F238E27FC236}">
                  <a16:creationId xmlns="" xmlns:a16="http://schemas.microsoft.com/office/drawing/2014/main" id="{5DE0254D-3782-43DE-B8FD-11933E14DED7}"/>
                </a:ext>
              </a:extLst>
            </p:cNvPr>
            <p:cNvSpPr/>
            <p:nvPr/>
          </p:nvSpPr>
          <p:spPr>
            <a:xfrm>
              <a:off x="5878248" y="3172634"/>
              <a:ext cx="3302759" cy="2025172"/>
            </a:xfrm>
            <a:prstGeom prst="cloudCallout">
              <a:avLst>
                <a:gd name="adj1" fmla="val 66853"/>
                <a:gd name="adj2" fmla="val 45994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76E89C21-9C6F-43C2-ABE4-D6A285E09E53}"/>
                </a:ext>
              </a:extLst>
            </p:cNvPr>
            <p:cNvSpPr/>
            <p:nvPr/>
          </p:nvSpPr>
          <p:spPr>
            <a:xfrm>
              <a:off x="5606659" y="3463171"/>
              <a:ext cx="3350750" cy="133240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怎样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计算茶叶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筒的体积？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BA416754-0B9C-4328-957C-B3CCA77ED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1197" y="3991105"/>
              <a:ext cx="2199357" cy="2199357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6D78B9B-FE09-4070-BE41-40CA7C0E4F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8" t="4945" r="24257" b="4825"/>
          <a:stretch/>
        </p:blipFill>
        <p:spPr>
          <a:xfrm flipH="1">
            <a:off x="859632" y="2427613"/>
            <a:ext cx="1336104" cy="1584297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7149485-EE30-48EB-A348-76D994654B84}"/>
              </a:ext>
            </a:extLst>
          </p:cNvPr>
          <p:cNvGrpSpPr/>
          <p:nvPr/>
        </p:nvGrpSpPr>
        <p:grpSpPr>
          <a:xfrm flipH="1">
            <a:off x="2368377" y="1523026"/>
            <a:ext cx="3859807" cy="1768804"/>
            <a:chOff x="6500002" y="2023776"/>
            <a:chExt cx="4852611" cy="2886358"/>
          </a:xfrm>
        </p:grpSpPr>
        <p:sp>
          <p:nvSpPr>
            <p:cNvPr id="15" name="云形标注 3">
              <a:extLst>
                <a:ext uri="{FF2B5EF4-FFF2-40B4-BE49-F238E27FC236}">
                  <a16:creationId xmlns="" xmlns:a16="http://schemas.microsoft.com/office/drawing/2014/main" id="{5DE0254D-3782-43DE-B8FD-11933E14DED7}"/>
                </a:ext>
              </a:extLst>
            </p:cNvPr>
            <p:cNvSpPr/>
            <p:nvPr/>
          </p:nvSpPr>
          <p:spPr>
            <a:xfrm>
              <a:off x="6500002" y="2023776"/>
              <a:ext cx="4852611" cy="2886358"/>
            </a:xfrm>
            <a:prstGeom prst="cloudCallout">
              <a:avLst>
                <a:gd name="adj1" fmla="val 58452"/>
                <a:gd name="adj2" fmla="val 29498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76E89C21-9C6F-43C2-ABE4-D6A285E09E53}"/>
                </a:ext>
              </a:extLst>
            </p:cNvPr>
            <p:cNvSpPr/>
            <p:nvPr/>
          </p:nvSpPr>
          <p:spPr>
            <a:xfrm>
              <a:off x="6681062" y="2415412"/>
              <a:ext cx="4254892" cy="167624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运用圆柱体积公式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求出茶叶筒的高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底面半径、直径或周长均可。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C793A1F-256C-4F31-99A3-0CD14A5FB7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0125" b="69750" l="2000" r="20750">
                        <a14:foregroundMark x1="2000" y1="44250" x2="6250" y2="54375"/>
                        <a14:foregroundMark x1="6250" y1="54375" x2="7375" y2="63750"/>
                        <a14:foregroundMark x1="7375" y1="63750" x2="15875" y2="67375"/>
                        <a14:foregroundMark x1="15875" y1="67375" x2="20125" y2="58125"/>
                        <a14:foregroundMark x1="20125" y1="58125" x2="20750" y2="48750"/>
                        <a14:foregroundMark x1="20750" y1="48750" x2="17250" y2="41000"/>
                        <a14:foregroundMark x1="7375" y1="48375" x2="9500" y2="58000"/>
                        <a14:foregroundMark x1="9500" y1="58000" x2="9250" y2="59000"/>
                        <a14:foregroundMark x1="7125" y1="51750" x2="8250" y2="54125"/>
                        <a14:foregroundMark x1="2250" y1="59000" x2="4375" y2="68375"/>
                        <a14:foregroundMark x1="4375" y1="68375" x2="13625" y2="69750"/>
                        <a14:foregroundMark x1="13625" y1="69750" x2="17875" y2="68375"/>
                        <a14:foregroundMark x1="20500" y1="44250" x2="20500" y2="47250"/>
                        <a14:foregroundMark x1="20125" y1="41625" x2="20500" y2="4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961" r="79400" b="27600"/>
          <a:stretch/>
        </p:blipFill>
        <p:spPr>
          <a:xfrm>
            <a:off x="6372200" y="1059582"/>
            <a:ext cx="1584176" cy="280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7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9BBC7016-6C48-480B-B209-633775C81458}"/>
                  </a:ext>
                </a:extLst>
              </p:cNvPr>
              <p:cNvSpPr/>
              <p:nvPr/>
            </p:nvSpPr>
            <p:spPr>
              <a:xfrm>
                <a:off x="35496" y="1003905"/>
                <a:ext cx="6336704" cy="28639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测出高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和底面半径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π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400" b="1" baseline="30000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测出高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和底面直径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4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测出高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和底面周长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4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C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π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BBC7016-6C48-480B-B209-633775C814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1003905"/>
                <a:ext cx="6336704" cy="2863989"/>
              </a:xfrm>
              <a:prstGeom prst="rect">
                <a:avLst/>
              </a:prstGeom>
              <a:blipFill rotWithShape="1">
                <a:blip r:embed="rId3"/>
                <a:stretch>
                  <a:fillRect r="-62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C793A1F-256C-4F31-99A3-0CD14A5FB7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125" b="69750" l="2000" r="20750">
                        <a14:foregroundMark x1="2000" y1="44250" x2="6250" y2="54375"/>
                        <a14:foregroundMark x1="6250" y1="54375" x2="7375" y2="63750"/>
                        <a14:foregroundMark x1="7375" y1="63750" x2="15875" y2="67375"/>
                        <a14:foregroundMark x1="15875" y1="67375" x2="20125" y2="58125"/>
                        <a14:foregroundMark x1="20125" y1="58125" x2="20750" y2="48750"/>
                        <a14:foregroundMark x1="20750" y1="48750" x2="17250" y2="41000"/>
                        <a14:foregroundMark x1="7375" y1="48375" x2="9500" y2="58000"/>
                        <a14:foregroundMark x1="9500" y1="58000" x2="9250" y2="59000"/>
                        <a14:foregroundMark x1="7125" y1="51750" x2="8250" y2="54125"/>
                        <a14:foregroundMark x1="2250" y1="59000" x2="4375" y2="68375"/>
                        <a14:foregroundMark x1="4375" y1="68375" x2="13625" y2="69750"/>
                        <a14:foregroundMark x1="13625" y1="69750" x2="17875" y2="68375"/>
                        <a14:foregroundMark x1="20500" y1="44250" x2="20500" y2="47250"/>
                        <a14:foregroundMark x1="20125" y1="41625" x2="20500" y2="4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961" r="79400" b="27600"/>
          <a:stretch/>
        </p:blipFill>
        <p:spPr>
          <a:xfrm>
            <a:off x="6372200" y="1059582"/>
            <a:ext cx="1584176" cy="280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8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80ABC7E-B553-488A-B5F8-252A7DCE5897}"/>
              </a:ext>
            </a:extLst>
          </p:cNvPr>
          <p:cNvGrpSpPr/>
          <p:nvPr/>
        </p:nvGrpSpPr>
        <p:grpSpPr>
          <a:xfrm>
            <a:off x="1043608" y="1457465"/>
            <a:ext cx="3894162" cy="3058501"/>
            <a:chOff x="1469926" y="1681488"/>
            <a:chExt cx="3894162" cy="3058501"/>
          </a:xfrm>
        </p:grpSpPr>
        <p:pic>
          <p:nvPicPr>
            <p:cNvPr id="11" name="图片 12">
              <a:extLst>
                <a:ext uri="{FF2B5EF4-FFF2-40B4-BE49-F238E27FC236}">
                  <a16:creationId xmlns="" xmlns:a16="http://schemas.microsoft.com/office/drawing/2014/main" id="{A72681AB-C359-4C76-9D47-4AAB712171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9926" y="1681488"/>
              <a:ext cx="3894162" cy="3058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A68E8778-C1DC-402A-8455-8A99FD150F70}"/>
                </a:ext>
              </a:extLst>
            </p:cNvPr>
            <p:cNvSpPr/>
            <p:nvPr/>
          </p:nvSpPr>
          <p:spPr>
            <a:xfrm>
              <a:off x="1973982" y="2475158"/>
              <a:ext cx="3024336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半圆柱木块的体积等于相同底面直径、高的圆柱木块的一半。</a:t>
              </a:r>
            </a:p>
          </p:txBody>
        </p:sp>
      </p:grpSp>
      <p:pic>
        <p:nvPicPr>
          <p:cNvPr id="9" name="jjs244.eps" descr="id:2147507916;FounderCES">
            <a:extLst>
              <a:ext uri="{FF2B5EF4-FFF2-40B4-BE49-F238E27FC236}">
                <a16:creationId xmlns="" xmlns:a16="http://schemas.microsoft.com/office/drawing/2014/main" id="{3F22A3A6-9588-48AC-B912-7AC27FE878B6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1771479"/>
            <a:ext cx="1923969" cy="224043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C29E867-72BB-4402-94F8-269039BDCCD0}"/>
              </a:ext>
            </a:extLst>
          </p:cNvPr>
          <p:cNvSpPr/>
          <p:nvPr/>
        </p:nvSpPr>
        <p:spPr>
          <a:xfrm>
            <a:off x="755576" y="915566"/>
            <a:ext cx="7396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个半圆柱木块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如右图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求它的体积。</a:t>
            </a:r>
            <a:endParaRPr lang="zh-CN" altLang="en-US" sz="32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A68E8778-C1DC-402A-8455-8A99FD150F70}"/>
                  </a:ext>
                </a:extLst>
              </p:cNvPr>
              <p:cNvSpPr/>
              <p:nvPr/>
            </p:nvSpPr>
            <p:spPr>
              <a:xfrm>
                <a:off x="539552" y="771550"/>
                <a:ext cx="5912196" cy="3211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800" b="1" i="0" smtClean="0">
                                    <a:solidFill>
                                      <a:srgbClr val="FF0000"/>
                                    </a:solidFill>
                                    <a:latin typeface="楷体" pitchFamily="49" charset="-122"/>
                                    <a:ea typeface="楷体" pitchFamily="49" charset="-122"/>
                                  </a:rPr>
                                  <m:t>10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800" b="1" i="0" smtClean="0">
                                    <a:solidFill>
                                      <a:srgbClr val="FF0000"/>
                                    </a:solidFill>
                                    <a:latin typeface="楷体" pitchFamily="49" charset="-122"/>
                                    <a:ea typeface="楷体" pitchFamily="49" charset="-122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×15÷2</a:t>
                </a:r>
              </a:p>
              <a:p>
                <a:pPr indent="266700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=1177.5÷2</a:t>
                </a:r>
              </a:p>
              <a:p>
                <a:pPr indent="266700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=588.75(</a:t>
                </a:r>
                <a:r>
                  <a:rPr lang="en-US" altLang="zh-CN" sz="28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cm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3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indent="266700"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它的体积是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588.75</a:t>
                </a:r>
                <a:r>
                  <a:rPr lang="zh-CN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立方厘米。</a:t>
                </a:r>
              </a:p>
            </p:txBody>
          </p:sp>
        </mc:Choice>
        <mc:Fallback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68E8778-C1DC-402A-8455-8A99FD150F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771550"/>
                <a:ext cx="5912196" cy="3211392"/>
              </a:xfrm>
              <a:prstGeom prst="rect">
                <a:avLst/>
              </a:prstGeom>
              <a:blipFill rotWithShape="1">
                <a:blip r:embed="rId2"/>
                <a:stretch>
                  <a:fillRect b="-45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C29E867-72BB-4402-94F8-269039BDCCD0}"/>
              </a:ext>
            </a:extLst>
          </p:cNvPr>
          <p:cNvSpPr/>
          <p:nvPr/>
        </p:nvSpPr>
        <p:spPr>
          <a:xfrm>
            <a:off x="323528" y="339502"/>
            <a:ext cx="7396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个半圆柱木块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如右图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求它的体积。</a:t>
            </a:r>
            <a:endParaRPr lang="zh-CN" altLang="en-US" sz="3200" dirty="0"/>
          </a:p>
        </p:txBody>
      </p:sp>
      <p:pic>
        <p:nvPicPr>
          <p:cNvPr id="15" name="jjs244.eps" descr="id:2147507916;FounderCES">
            <a:extLst>
              <a:ext uri="{FF2B5EF4-FFF2-40B4-BE49-F238E27FC236}">
                <a16:creationId xmlns="" xmlns:a16="http://schemas.microsoft.com/office/drawing/2014/main" id="{3F22A3A6-9588-48AC-B912-7AC27FE878B6}"/>
              </a:ext>
            </a:extLst>
          </p:cNvPr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1771479"/>
            <a:ext cx="1923969" cy="224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1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</Words>
  <Application>Microsoft Office PowerPoint</Application>
  <PresentationFormat>全屏显示(16:9)</PresentationFormat>
  <Paragraphs>74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方正书宋_GBK</vt:lpstr>
      <vt:lpstr>Calibri</vt:lpstr>
      <vt:lpstr>黑体</vt:lpstr>
      <vt:lpstr>楷体</vt:lpstr>
      <vt:lpstr>幼圆</vt:lpstr>
      <vt:lpstr>Times New Roman</vt:lpstr>
      <vt:lpstr>微软雅黑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2018-10-31T10:37:30Z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